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2EB081E-F6B2-4B58-B3B5-639E64668FF0}">
  <a:tblStyle styleId="{D2EB081E-F6B2-4B58-B3B5-639E64668F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5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32" Type="http://schemas.openxmlformats.org/officeDocument/2006/relationships/font" Target="fonts/Raleway-italic.fntdata"/><Relationship Id="rId13" Type="http://schemas.openxmlformats.org/officeDocument/2006/relationships/slide" Target="slides/slide7.xml"/><Relationship Id="rId35" Type="http://schemas.openxmlformats.org/officeDocument/2006/relationships/font" Target="fonts/Lato-bold.fntdata"/><Relationship Id="rId12" Type="http://schemas.openxmlformats.org/officeDocument/2006/relationships/slide" Target="slides/slide6.xml"/><Relationship Id="rId34" Type="http://schemas.openxmlformats.org/officeDocument/2006/relationships/font" Target="fonts/Lato-regular.fntdata"/><Relationship Id="rId15" Type="http://schemas.openxmlformats.org/officeDocument/2006/relationships/slide" Target="slides/slide9.xml"/><Relationship Id="rId37" Type="http://schemas.openxmlformats.org/officeDocument/2006/relationships/font" Target="fonts/Lato-boldItalic.fntdata"/><Relationship Id="rId14" Type="http://schemas.openxmlformats.org/officeDocument/2006/relationships/slide" Target="slides/slide8.xml"/><Relationship Id="rId36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make a good design, but reality looks different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 are dealing with a fragile value chain. Any minimal change causes a big difference. cannot predict harvest of next year and has to make short-term decisions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 supplier takes care of the process to ensure quality. No supervision, only instantaneous checks 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Bags need to remain airtight throughout, but also need to be opened.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Raleway"/>
              <a:buChar char="➔"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This all results into giving a primitive business model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1760a249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1760a249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➔"/>
            </a:pPr>
            <a:r>
              <a:rPr lang="en"/>
              <a:t>Indicator if Bag needs to dry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➔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Save agricultural waste → More (quality) food to the world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Lato"/>
              <a:buChar char="➔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not as simple as just redesigning the bags.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don’t know how this architecture will prove itself useful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-"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Capacitive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If two bags then +, otherwise one vertical zip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Balluff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1760a249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1760a249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1760a249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1760a249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hyperlink" Target="http://travel.trade.gov/view/m-2015-O-001/index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7722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BCX19 Social Impact Hack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 of </a:t>
            </a:r>
            <a:r>
              <a:rPr lang="en"/>
              <a:t>Post-Harvest Loss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Grain Supply Chain</a:t>
            </a:r>
            <a:endParaRPr sz="24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Use Case by UN World Food Programme </a:t>
            </a:r>
            <a:endParaRPr b="1" sz="2400">
              <a:solidFill>
                <a:srgbClr val="D9D9D9"/>
              </a:solidFill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373700" y="3059675"/>
            <a:ext cx="18450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Fabian Hovestädt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Tilman Linden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Marius Luft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Mohamed Megahed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Rodrigo Piña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37" name="Google Shape;137;p22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9" name="Google Shape;139;p22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40" name="Google Shape;140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1" name="Google Shape;141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23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0" name="Google Shape;150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1" name="Google Shape;151;p23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3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53" name="Google Shape;153;p23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60" name="Google Shape;160;p24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61" name="Google Shape;161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62" name="Google Shape;162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75" name="Google Shape;175;p26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77" name="Google Shape;177;p26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8" name="Google Shape;17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9" name="Google Shape;179;p26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2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87" name="Google Shape;187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8" name="Google Shape;188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9" name="Google Shape;189;p27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96" name="Google Shape;196;p2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p28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5" name="Google Shape;205;p29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6" name="Google Shape;206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07" name="Google Shape;207;p29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2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30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17" name="Google Shape;21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8" name="Google Shape;218;p30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3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20" name="Google Shape;220;p30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26" name="Google Shape;226;p3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31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75" y="162725"/>
            <a:ext cx="8560100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957600" y="675725"/>
            <a:ext cx="47352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 Multifold Problem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Google Shape;81;p14"/>
          <p:cNvSpPr txBox="1"/>
          <p:nvPr>
            <p:ph idx="4294967295" type="body"/>
          </p:nvPr>
        </p:nvSpPr>
        <p:spPr>
          <a:xfrm>
            <a:off x="1319625" y="1377475"/>
            <a:ext cx="6913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The whole process needs to be redesigned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On a long term to deliver better results over time.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Short-sighted decision-making</a:t>
            </a:r>
            <a:b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Farmers need to be paid immediately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Decentralized Value Chain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Nonexistence of bigger companies to take care of the process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Trust Issues go over Quality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But no-one buys the “cat in a bag”, but a quality check results in damaging the crop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34" name="Google Shape;234;p32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{D2EB081E-F6B2-4B58-B3B5-639E64668FF0}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35" name="Google Shape;235;p32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36" name="Google Shape;236;p32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7" name="Google Shape;237;p32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8" name="Google Shape;238;p32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9" name="Google Shape;239;p32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40" name="Google Shape;240;p32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41" name="Google Shape;241;p32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42" name="Google Shape;242;p32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43" name="Google Shape;243;p32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44" name="Google Shape;244;p32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5" name="Google Shape;245;p32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6" name="Google Shape;246;p32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52" name="Google Shape;252;p33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3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3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56" name="Google Shape;256;p33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57" name="Google Shape;257;p33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4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/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65" name="Google Shape;265;p34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66" name="Google Shape;266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67" name="Google Shape;267;p34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3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74" name="Google Shape;274;p3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6" name="Google Shape;276;p35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77" name="Google Shape;27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75" y="162725"/>
            <a:ext cx="8560100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957600" y="675725"/>
            <a:ext cx="47352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Aim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1319625" y="1377475"/>
            <a:ext cx="6913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Minimally invasive technology to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Increase Farmers’, Traders’ and Wholesale’s profit margin</a:t>
            </a:r>
            <a:b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Once bags can stored for longer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Leverage value chain through trust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With help of blockchain and smart contracts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Save agricultural waste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More quality food with scalable returns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Propositions:</a:t>
            </a:r>
            <a:r>
              <a:rPr lang="en"/>
              <a:t> A holistic solution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400"/>
              <a:t>(With a little help from a few smartphones)</a:t>
            </a:r>
            <a:endParaRPr b="0"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Sensor Data (Humidy)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RFID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0" lang="en" sz="2400"/>
              <a:t>smartphones</a:t>
            </a:r>
            <a:endParaRPr b="0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 Design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9" name="Google Shape;99;p17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Durability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Traceability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Quality Control</a:t>
            </a:r>
            <a:endParaRPr/>
          </a:p>
        </p:txBody>
      </p:sp>
      <p:sp>
        <p:nvSpPr>
          <p:cNvPr id="100" name="Google Shape;100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Zipper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Repackaging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Capacitor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RFID + Farmer ID</a:t>
            </a:r>
            <a:endParaRPr/>
          </a:p>
        </p:txBody>
      </p:sp>
      <p:sp>
        <p:nvSpPr>
          <p:cNvPr id="107" name="Google Shape;107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sense humidity →  fermentation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Preventative Alert against spoilage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/ Web app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Display sensor data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Trace bonus prospects (Farmers)</a:t>
            </a:r>
            <a:endParaRPr/>
          </a:p>
        </p:txBody>
      </p:sp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Smart contracts (Blockchain)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20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22" name="Google Shape;12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23" name="Google Shape;123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30" name="Google Shape;130;p2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1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